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4v" ContentType="video/unknown"/>
  <Default Extension="rels" ContentType="application/vnd.openxmlformats-package.relationships+xml"/>
  <Default Extension="tif" ContentType="image/tif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71" r:id="rId13"/>
    <p:sldId id="279" r:id="rId14"/>
    <p:sldId id="280" r:id="rId15"/>
    <p:sldId id="272" r:id="rId16"/>
    <p:sldId id="281" r:id="rId17"/>
    <p:sldId id="282" r:id="rId18"/>
    <p:sldId id="283" r:id="rId19"/>
    <p:sldId id="275" r:id="rId20"/>
    <p:sldId id="276" r:id="rId21"/>
    <p:sldId id="284" r:id="rId22"/>
    <p:sldId id="285" r:id="rId23"/>
    <p:sldId id="274" r:id="rId24"/>
    <p:sldId id="273" r:id="rId25"/>
    <p:sldId id="277" r:id="rId26"/>
    <p:sldId id="278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scaleToFitPaper="1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4" d="100"/>
          <a:sy n="114" d="100"/>
        </p:scale>
        <p:origin x="-112" y="-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DE74B-52CD-3349-8BD5-4029C2D9A4D9}" type="datetimeFigureOut">
              <a:rPr lang="es-ES" smtClean="0"/>
              <a:t>4/6/16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EA661F-6D32-E944-869A-67FB57A12EE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8585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D728701E-CAF4-4159-9B3E-41C86DFFA30D}" type="datetimeFigureOut">
              <a:rPr lang="en-US" smtClean="0"/>
              <a:t>4/6/16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CuadroTexto 5"/>
          <p:cNvSpPr txBox="1"/>
          <p:nvPr userDrawn="1"/>
        </p:nvSpPr>
        <p:spPr>
          <a:xfrm>
            <a:off x="282575" y="3619468"/>
            <a:ext cx="4375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Jornada EDUCACIÓN INCLUSIVA A.D.</a:t>
            </a:r>
            <a:endParaRPr lang="es-E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/>
          <a:lstStyle/>
          <a:p>
            <a:fld id="{D728701E-CAF4-4159-9B3E-41C86DFFA30D}" type="datetimeFigureOut">
              <a:rPr lang="en-US" smtClean="0"/>
              <a:t>4/6/16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45050" y="6423585"/>
            <a:ext cx="236205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/>
          <a:lstStyle/>
          <a:p>
            <a:fld id="{D728701E-CAF4-4159-9B3E-41C86DFFA30D}" type="datetimeFigureOut">
              <a:rPr lang="en-US" smtClean="0"/>
              <a:t>4/6/16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545050" y="6423585"/>
            <a:ext cx="236205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/>
          <a:lstStyle/>
          <a:p>
            <a:fld id="{D728701E-CAF4-4159-9B3E-41C86DFFA30D}" type="datetimeFigureOut">
              <a:rPr lang="en-US" smtClean="0"/>
              <a:t>4/6/16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45050" y="6423585"/>
            <a:ext cx="236205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  <a:prstGeom prst="rect">
            <a:avLst/>
          </a:prstGeom>
        </p:spPr>
        <p:txBody>
          <a:bodyPr/>
          <a:lstStyle/>
          <a:p>
            <a:fld id="{D728701E-CAF4-4159-9B3E-41C86DFFA30D}" type="datetimeFigureOut">
              <a:rPr lang="en-US" smtClean="0"/>
              <a:t>4/6/16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  <a:prstGeom prst="rect">
            <a:avLst/>
          </a:prstGeom>
        </p:spPr>
        <p:txBody>
          <a:bodyPr/>
          <a:lstStyle/>
          <a:p>
            <a:fld id="{D728701E-CAF4-4159-9B3E-41C86DFFA30D}" type="datetimeFigureOut">
              <a:rPr lang="en-US" smtClean="0"/>
              <a:t>4/6/16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encim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/>
          <a:lstStyle/>
          <a:p>
            <a:fld id="{D728701E-CAF4-4159-9B3E-41C86DFFA30D}" type="datetimeFigureOut">
              <a:rPr lang="en-US" smtClean="0"/>
              <a:t>4/6/16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45050" y="6423585"/>
            <a:ext cx="236205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4/6/16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4/6/16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ágenes con título, alternati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  <a:prstGeom prst="rect">
            <a:avLst/>
          </a:prstGeom>
        </p:spPr>
        <p:txBody>
          <a:bodyPr/>
          <a:lstStyle/>
          <a:p>
            <a:fld id="{D728701E-CAF4-4159-9B3E-41C86DFFA30D}" type="datetimeFigureOut">
              <a:rPr lang="en-US" smtClean="0"/>
              <a:t>4/6/16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/>
          <a:lstStyle/>
          <a:p>
            <a:fld id="{D728701E-CAF4-4159-9B3E-41C86DFFA30D}" type="datetimeFigureOut">
              <a:rPr lang="en-US" smtClean="0"/>
              <a:t>4/6/16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45050" y="6423585"/>
            <a:ext cx="236205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/>
          <a:lstStyle/>
          <a:p>
            <a:fld id="{D728701E-CAF4-4159-9B3E-41C86DFFA30D}" type="datetimeFigureOut">
              <a:rPr lang="en-US" smtClean="0"/>
              <a:t>4/6/16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45050" y="6423585"/>
            <a:ext cx="236205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/>
          <a:lstStyle/>
          <a:p>
            <a:fld id="{D728701E-CAF4-4159-9B3E-41C86DFFA30D}" type="datetimeFigureOut">
              <a:rPr lang="en-US" smtClean="0"/>
              <a:t>4/6/16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45050" y="6423585"/>
            <a:ext cx="236205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, alternati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/>
          <a:lstStyle/>
          <a:p>
            <a:fld id="{D728701E-CAF4-4159-9B3E-41C86DFFA30D}" type="datetimeFigureOut">
              <a:rPr lang="en-US" smtClean="0"/>
              <a:t>4/6/16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45050" y="6423585"/>
            <a:ext cx="236205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 con 2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D728701E-CAF4-4159-9B3E-41C86DFFA30D}" type="datetimeFigureOut">
              <a:rPr lang="en-US" smtClean="0"/>
              <a:t>4/6/16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_tradnl" smtClean="0"/>
              <a:t>Haga clic para modificar el estilo de texto del patrón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4/6/16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/>
          <a:lstStyle/>
          <a:p>
            <a:fld id="{D728701E-CAF4-4159-9B3E-41C86DFFA30D}" type="datetimeFigureOut">
              <a:rPr lang="en-US" smtClean="0"/>
              <a:t>4/6/16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45050" y="6423585"/>
            <a:ext cx="236205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/>
          <a:lstStyle/>
          <a:p>
            <a:fld id="{D728701E-CAF4-4159-9B3E-41C86DFFA30D}" type="datetimeFigureOut">
              <a:rPr lang="en-US" smtClean="0"/>
              <a:t>4/6/16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545050" y="6423585"/>
            <a:ext cx="236205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objetos, superior e inf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/>
          <a:lstStyle/>
          <a:p>
            <a:fld id="{D728701E-CAF4-4159-9B3E-41C86DFFA30D}" type="datetimeFigureOut">
              <a:rPr lang="en-US" smtClean="0"/>
              <a:t>4/6/16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45050" y="6423585"/>
            <a:ext cx="236205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/>
          <a:lstStyle/>
          <a:p>
            <a:fld id="{D728701E-CAF4-4159-9B3E-41C86DFFA30D}" type="datetimeFigureOut">
              <a:rPr lang="en-US" smtClean="0"/>
              <a:t>4/6/16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45050" y="6423585"/>
            <a:ext cx="236205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1.tif"/><Relationship Id="rId23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34352" y="484094"/>
            <a:ext cx="627275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Imagen 6" descr="Logotipo F Zerbikas.tif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75" y="484094"/>
            <a:ext cx="732682" cy="493203"/>
          </a:xfrm>
          <a:prstGeom prst="rect">
            <a:avLst/>
          </a:prstGeom>
        </p:spPr>
      </p:pic>
      <p:pic>
        <p:nvPicPr>
          <p:cNvPr id="8" name="Imagen 7" descr="Apoyo DRAVET.jpg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787" y="6172425"/>
            <a:ext cx="801808" cy="623206"/>
          </a:xfrm>
          <a:prstGeom prst="rect">
            <a:avLst/>
          </a:prstGeom>
        </p:spPr>
      </p:pic>
      <p:sp>
        <p:nvSpPr>
          <p:cNvPr id="9" name="CuadroTexto 8"/>
          <p:cNvSpPr txBox="1"/>
          <p:nvPr userDrawn="1"/>
        </p:nvSpPr>
        <p:spPr>
          <a:xfrm>
            <a:off x="5535354" y="6426299"/>
            <a:ext cx="2519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dirty="0" smtClean="0"/>
              <a:t>Jornada Educación Inclusiva A.D.</a:t>
            </a:r>
            <a:endParaRPr lang="es-E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1.t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Relationship Id="rId3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0.pn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6" Type="http://schemas.openxmlformats.org/officeDocument/2006/relationships/image" Target="../media/image12.jpg"/><Relationship Id="rId7" Type="http://schemas.openxmlformats.org/officeDocument/2006/relationships/image" Target="../media/image13.jpg"/><Relationship Id="rId8" Type="http://schemas.openxmlformats.org/officeDocument/2006/relationships/image" Target="../media/image14.jpg"/><Relationship Id="rId9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8.jpg"/><Relationship Id="rId6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447004" y="4624668"/>
            <a:ext cx="6392196" cy="93345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¿ES POSIBLE UNA ESCUELA INCLUSIVA?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855740" y="5562600"/>
            <a:ext cx="1983459" cy="415244"/>
          </a:xfrm>
        </p:spPr>
        <p:txBody>
          <a:bodyPr/>
          <a:lstStyle/>
          <a:p>
            <a:r>
              <a:rPr lang="es-ES" dirty="0" smtClean="0"/>
              <a:t>RAFAEL MENDIA</a:t>
            </a:r>
            <a:endParaRPr lang="es-ES" dirty="0"/>
          </a:p>
        </p:txBody>
      </p:sp>
      <p:pic>
        <p:nvPicPr>
          <p:cNvPr id="4" name="Imagen 3" descr="Apoyo DRAV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809" y="477767"/>
            <a:ext cx="1899785" cy="1587118"/>
          </a:xfrm>
          <a:prstGeom prst="rect">
            <a:avLst/>
          </a:prstGeom>
        </p:spPr>
      </p:pic>
      <p:pic>
        <p:nvPicPr>
          <p:cNvPr id="5" name="Imagen 4" descr="Logotipo F Zerbikas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341" y="2815063"/>
            <a:ext cx="1694360" cy="114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38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Las palancas y puntos de apoyo fuertes para el cambio hacia una escuela inclusiva</a:t>
            </a:r>
            <a:endParaRPr lang="es-ES" dirty="0"/>
          </a:p>
        </p:txBody>
      </p:sp>
      <p:pic>
        <p:nvPicPr>
          <p:cNvPr id="6" name="Marcador de contenido 5" descr="palanca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" r="532"/>
          <a:stretch>
            <a:fillRect/>
          </a:stretch>
        </p:blipFill>
        <p:spPr>
          <a:xfrm>
            <a:off x="229067" y="2420562"/>
            <a:ext cx="2810569" cy="1541718"/>
          </a:xfrm>
        </p:spPr>
      </p:pic>
      <p:sp>
        <p:nvSpPr>
          <p:cNvPr id="7" name="CuadroTexto 6"/>
          <p:cNvSpPr txBox="1"/>
          <p:nvPr/>
        </p:nvSpPr>
        <p:spPr>
          <a:xfrm>
            <a:off x="3069167" y="2330450"/>
            <a:ext cx="5969000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>
                  <a:lumMod val="50000"/>
                  <a:lumOff val="50000"/>
                </a:schemeClr>
              </a:buClr>
              <a:buFont typeface="Wingdings" charset="2"/>
              <a:buChar char="u"/>
            </a:pPr>
            <a:r>
              <a:rPr lang="es-ES" dirty="0" smtClean="0"/>
              <a:t>Compartir una definición de lo que queremos alcanzar: Inclusión escolar y social del alumnado.</a:t>
            </a:r>
          </a:p>
          <a:p>
            <a:pPr marL="285750" indent="-285750">
              <a:buClr>
                <a:schemeClr val="accent2">
                  <a:lumMod val="50000"/>
                  <a:lumOff val="50000"/>
                </a:schemeClr>
              </a:buClr>
              <a:buFont typeface="Wingdings" charset="2"/>
              <a:buChar char="u"/>
            </a:pPr>
            <a:endParaRPr lang="es-ES" dirty="0"/>
          </a:p>
          <a:p>
            <a:pPr marL="285750" indent="-285750">
              <a:buClr>
                <a:schemeClr val="accent2">
                  <a:lumMod val="50000"/>
                  <a:lumOff val="50000"/>
                </a:schemeClr>
              </a:buClr>
              <a:buFont typeface="Wingdings" charset="2"/>
              <a:buChar char="u"/>
            </a:pPr>
            <a:r>
              <a:rPr lang="es-ES" dirty="0" smtClean="0"/>
              <a:t>La inclusión es un proceso</a:t>
            </a:r>
          </a:p>
          <a:p>
            <a:pPr marL="285750" indent="-285750">
              <a:buClr>
                <a:schemeClr val="accent2">
                  <a:lumMod val="50000"/>
                  <a:lumOff val="50000"/>
                </a:schemeClr>
              </a:buClr>
              <a:buFont typeface="Wingdings" charset="2"/>
              <a:buChar char="u"/>
            </a:pPr>
            <a:endParaRPr lang="es-ES" dirty="0"/>
          </a:p>
          <a:p>
            <a:pPr marL="285750" indent="-285750">
              <a:buClr>
                <a:schemeClr val="accent2">
                  <a:lumMod val="50000"/>
                  <a:lumOff val="50000"/>
                </a:schemeClr>
              </a:buClr>
              <a:buFont typeface="Wingdings" charset="2"/>
              <a:buChar char="u"/>
            </a:pPr>
            <a:r>
              <a:rPr lang="es-ES" dirty="0" smtClean="0"/>
              <a:t>La inclusión busca la PRESENCIA, la PARTICIPACIÓN y el APRENDIZAJE con éxito de todo el alumnado</a:t>
            </a:r>
          </a:p>
          <a:p>
            <a:pPr marL="285750" indent="-285750">
              <a:buClr>
                <a:schemeClr val="accent2">
                  <a:lumMod val="50000"/>
                  <a:lumOff val="50000"/>
                </a:schemeClr>
              </a:buClr>
              <a:buFont typeface="Wingdings" charset="2"/>
              <a:buChar char="u"/>
            </a:pPr>
            <a:endParaRPr lang="es-ES" dirty="0"/>
          </a:p>
          <a:p>
            <a:pPr marL="285750" indent="-285750">
              <a:buClr>
                <a:schemeClr val="accent2">
                  <a:lumMod val="50000"/>
                  <a:lumOff val="50000"/>
                </a:schemeClr>
              </a:buClr>
              <a:buFont typeface="Wingdings" charset="2"/>
              <a:buChar char="u"/>
            </a:pPr>
            <a:r>
              <a:rPr lang="es-ES" dirty="0" smtClean="0"/>
              <a:t>La inclusión precisa la identificación y la eliminación de barreras</a:t>
            </a:r>
          </a:p>
          <a:p>
            <a:pPr marL="285750" indent="-285750">
              <a:buClr>
                <a:schemeClr val="accent2">
                  <a:lumMod val="50000"/>
                  <a:lumOff val="50000"/>
                </a:schemeClr>
              </a:buClr>
              <a:buFont typeface="Wingdings" charset="2"/>
              <a:buChar char="u"/>
            </a:pPr>
            <a:endParaRPr lang="es-ES" dirty="0"/>
          </a:p>
          <a:p>
            <a:pPr marL="285750" indent="-285750">
              <a:buClr>
                <a:schemeClr val="accent2">
                  <a:lumMod val="50000"/>
                  <a:lumOff val="50000"/>
                </a:schemeClr>
              </a:buClr>
              <a:buFont typeface="Wingdings" charset="2"/>
              <a:buChar char="u"/>
            </a:pPr>
            <a:r>
              <a:rPr lang="es-ES" dirty="0" smtClean="0"/>
              <a:t>La inclusión pone énfasis en aquellos grupos de alumnado que podrían estar en riesgo de marginación o fracaso</a:t>
            </a:r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6968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Marco de referencia</a:t>
            </a:r>
            <a:endParaRPr lang="es-ES" dirty="0"/>
          </a:p>
        </p:txBody>
      </p:sp>
      <p:sp>
        <p:nvSpPr>
          <p:cNvPr id="6" name="Elipse 5"/>
          <p:cNvSpPr/>
          <p:nvPr/>
        </p:nvSpPr>
        <p:spPr>
          <a:xfrm>
            <a:off x="1530559" y="3050413"/>
            <a:ext cx="1899629" cy="1802023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Elipse 6"/>
          <p:cNvSpPr/>
          <p:nvPr/>
        </p:nvSpPr>
        <p:spPr>
          <a:xfrm>
            <a:off x="2480373" y="2062556"/>
            <a:ext cx="1899629" cy="1802023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Elipse 7"/>
          <p:cNvSpPr/>
          <p:nvPr/>
        </p:nvSpPr>
        <p:spPr>
          <a:xfrm>
            <a:off x="3289072" y="3148113"/>
            <a:ext cx="1899629" cy="1802023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Elipse 8"/>
          <p:cNvSpPr/>
          <p:nvPr/>
        </p:nvSpPr>
        <p:spPr>
          <a:xfrm>
            <a:off x="2480373" y="3604046"/>
            <a:ext cx="1899629" cy="1802023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2626917" y="3278379"/>
            <a:ext cx="1552268" cy="12701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INCLUSIÓN EDUCATIVA</a:t>
            </a:r>
          </a:p>
          <a:p>
            <a:pPr algn="ctr"/>
            <a:r>
              <a:rPr lang="es-ES" sz="1200" dirty="0" smtClean="0"/>
              <a:t>PRESENCIA</a:t>
            </a:r>
          </a:p>
          <a:p>
            <a:pPr algn="ctr"/>
            <a:r>
              <a:rPr lang="es-ES" sz="1200" dirty="0" smtClean="0"/>
              <a:t>APRENDIZAJE</a:t>
            </a:r>
          </a:p>
          <a:p>
            <a:pPr algn="ctr"/>
            <a:r>
              <a:rPr lang="es-ES" sz="1200" dirty="0" smtClean="0"/>
              <a:t>PARTICIPACIÓN</a:t>
            </a:r>
            <a:endParaRPr lang="es-ES" sz="12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162825" y="4016557"/>
            <a:ext cx="147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Conceptos</a:t>
            </a:r>
            <a:endParaRPr lang="es-E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2914574" y="1606501"/>
            <a:ext cx="1145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Políticas</a:t>
            </a:r>
            <a:endParaRPr lang="es-E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5403447" y="4040461"/>
            <a:ext cx="1595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Prácticas</a:t>
            </a:r>
            <a:endParaRPr lang="es-E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2626917" y="5644891"/>
            <a:ext cx="1953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Estructuras y Sistemas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23733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34352" y="190994"/>
            <a:ext cx="6272753" cy="1116106"/>
          </a:xfrm>
        </p:spPr>
        <p:txBody>
          <a:bodyPr/>
          <a:lstStyle/>
          <a:p>
            <a:r>
              <a:rPr lang="es-ES" dirty="0" smtClean="0"/>
              <a:t>Es necesario, cambiar el ángulo de visión para construir una escuela inclusiva</a:t>
            </a:r>
            <a:endParaRPr lang="es-ES" dirty="0"/>
          </a:p>
        </p:txBody>
      </p:sp>
      <p:pic>
        <p:nvPicPr>
          <p:cNvPr id="4" name="Marcador de contenido 3" descr="sc0013186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6" b="20806"/>
          <a:stretch>
            <a:fillRect/>
          </a:stretch>
        </p:blipFill>
        <p:spPr>
          <a:xfrm>
            <a:off x="840125" y="2423309"/>
            <a:ext cx="7442258" cy="4082399"/>
          </a:xfrm>
        </p:spPr>
      </p:pic>
    </p:spTree>
    <p:extLst>
      <p:ext uri="{BB962C8B-B14F-4D97-AF65-F5344CB8AC3E}">
        <p14:creationId xmlns:p14="http://schemas.microsoft.com/office/powerpoint/2010/main" val="162974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69808" y="484094"/>
            <a:ext cx="7085695" cy="1116106"/>
          </a:xfrm>
        </p:spPr>
        <p:txBody>
          <a:bodyPr/>
          <a:lstStyle/>
          <a:p>
            <a:r>
              <a:rPr lang="es-ES" dirty="0" smtClean="0"/>
              <a:t>El proceso inclusivo en la CAPV</a:t>
            </a:r>
            <a:endParaRPr lang="es-ES" dirty="0"/>
          </a:p>
        </p:txBody>
      </p:sp>
      <p:grpSp>
        <p:nvGrpSpPr>
          <p:cNvPr id="14" name="Agrupar 13"/>
          <p:cNvGrpSpPr/>
          <p:nvPr/>
        </p:nvGrpSpPr>
        <p:grpSpPr>
          <a:xfrm>
            <a:off x="648191" y="1690002"/>
            <a:ext cx="2019300" cy="3424927"/>
            <a:chOff x="648191" y="1690002"/>
            <a:chExt cx="2019300" cy="3424927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8191" y="1690002"/>
              <a:ext cx="2019300" cy="2921000"/>
            </a:xfrm>
            <a:prstGeom prst="rect">
              <a:avLst/>
            </a:prstGeom>
          </p:spPr>
        </p:pic>
        <p:sp>
          <p:nvSpPr>
            <p:cNvPr id="10" name="CuadroTexto 9"/>
            <p:cNvSpPr txBox="1"/>
            <p:nvPr/>
          </p:nvSpPr>
          <p:spPr>
            <a:xfrm>
              <a:off x="1169808" y="4745597"/>
              <a:ext cx="11586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/>
                <a:t>1982</a:t>
              </a:r>
              <a:endParaRPr lang="es-ES" dirty="0"/>
            </a:p>
          </p:txBody>
        </p:sp>
      </p:grpSp>
      <p:grpSp>
        <p:nvGrpSpPr>
          <p:cNvPr id="15" name="Agrupar 14"/>
          <p:cNvGrpSpPr/>
          <p:nvPr/>
        </p:nvGrpSpPr>
        <p:grpSpPr>
          <a:xfrm>
            <a:off x="2556082" y="2021079"/>
            <a:ext cx="2108200" cy="3463182"/>
            <a:chOff x="2556082" y="2021079"/>
            <a:chExt cx="2108200" cy="3463182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56082" y="2021079"/>
              <a:ext cx="2108200" cy="2946400"/>
            </a:xfrm>
            <a:prstGeom prst="rect">
              <a:avLst/>
            </a:prstGeom>
          </p:spPr>
        </p:pic>
        <p:sp>
          <p:nvSpPr>
            <p:cNvPr id="11" name="CuadroTexto 10"/>
            <p:cNvSpPr txBox="1"/>
            <p:nvPr/>
          </p:nvSpPr>
          <p:spPr>
            <a:xfrm>
              <a:off x="2952373" y="5114929"/>
              <a:ext cx="10249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/>
                <a:t>1987</a:t>
              </a:r>
              <a:endParaRPr lang="es-ES" dirty="0"/>
            </a:p>
          </p:txBody>
        </p:sp>
      </p:grpSp>
      <p:grpSp>
        <p:nvGrpSpPr>
          <p:cNvPr id="16" name="Agrupar 15"/>
          <p:cNvGrpSpPr/>
          <p:nvPr/>
        </p:nvGrpSpPr>
        <p:grpSpPr>
          <a:xfrm>
            <a:off x="4498538" y="2894401"/>
            <a:ext cx="1989145" cy="3512756"/>
            <a:chOff x="4498538" y="2894401"/>
            <a:chExt cx="1989145" cy="3512756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98538" y="2894401"/>
              <a:ext cx="1989145" cy="2922599"/>
            </a:xfrm>
            <a:prstGeom prst="rect">
              <a:avLst/>
            </a:prstGeom>
          </p:spPr>
        </p:pic>
        <p:sp>
          <p:nvSpPr>
            <p:cNvPr id="12" name="CuadroTexto 11"/>
            <p:cNvSpPr txBox="1"/>
            <p:nvPr/>
          </p:nvSpPr>
          <p:spPr>
            <a:xfrm>
              <a:off x="5102592" y="6037825"/>
              <a:ext cx="10918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/>
                <a:t>1998</a:t>
              </a:r>
              <a:endParaRPr lang="es-ES" dirty="0"/>
            </a:p>
          </p:txBody>
        </p:sp>
      </p:grpSp>
      <p:grpSp>
        <p:nvGrpSpPr>
          <p:cNvPr id="17" name="Agrupar 16"/>
          <p:cNvGrpSpPr/>
          <p:nvPr/>
        </p:nvGrpSpPr>
        <p:grpSpPr>
          <a:xfrm>
            <a:off x="6593053" y="3792729"/>
            <a:ext cx="2286000" cy="2718832"/>
            <a:chOff x="6593053" y="3792729"/>
            <a:chExt cx="2286000" cy="2718832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93053" y="3792729"/>
              <a:ext cx="2286000" cy="2349500"/>
            </a:xfrm>
            <a:prstGeom prst="rect">
              <a:avLst/>
            </a:prstGeom>
          </p:spPr>
        </p:pic>
        <p:sp>
          <p:nvSpPr>
            <p:cNvPr id="13" name="CuadroTexto 12"/>
            <p:cNvSpPr txBox="1"/>
            <p:nvPr/>
          </p:nvSpPr>
          <p:spPr>
            <a:xfrm>
              <a:off x="7464490" y="6142229"/>
              <a:ext cx="6907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/>
                <a:t>2012</a:t>
              </a:r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3111873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Los cambios conceptuales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189" y="1829508"/>
            <a:ext cx="1989672" cy="144562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687" y="1829508"/>
            <a:ext cx="2134813" cy="144562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664" y="3922249"/>
            <a:ext cx="1926833" cy="149174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1688" y="3821990"/>
            <a:ext cx="1828433" cy="139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51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Personas actoras de la inclusión educativa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ES" dirty="0" smtClean="0"/>
              <a:t>El equipo de centro</a:t>
            </a:r>
          </a:p>
          <a:p>
            <a:r>
              <a:rPr lang="es-ES" dirty="0" smtClean="0"/>
              <a:t>El profesorado de aula</a:t>
            </a:r>
          </a:p>
          <a:p>
            <a:r>
              <a:rPr lang="es-ES" dirty="0" smtClean="0"/>
              <a:t>Los apoyos en el centro</a:t>
            </a:r>
          </a:p>
          <a:p>
            <a:r>
              <a:rPr lang="es-ES" dirty="0" smtClean="0"/>
              <a:t>Los servicio de apoyo externos</a:t>
            </a:r>
          </a:p>
          <a:p>
            <a:r>
              <a:rPr lang="es-ES" dirty="0" smtClean="0"/>
              <a:t>El alumnado protagonista </a:t>
            </a:r>
          </a:p>
          <a:p>
            <a:r>
              <a:rPr lang="es-ES" dirty="0" smtClean="0"/>
              <a:t>Los compañeros y compañeras</a:t>
            </a:r>
          </a:p>
          <a:p>
            <a:r>
              <a:rPr lang="es-ES" dirty="0" smtClean="0"/>
              <a:t>La familia</a:t>
            </a:r>
          </a:p>
          <a:p>
            <a:r>
              <a:rPr lang="es-ES" dirty="0" smtClean="0"/>
              <a:t>Las familias del centro</a:t>
            </a:r>
          </a:p>
          <a:p>
            <a:r>
              <a:rPr lang="es-ES" dirty="0" smtClean="0"/>
              <a:t>La comunidad</a:t>
            </a:r>
            <a:endParaRPr lang="es-ES" dirty="0"/>
          </a:p>
        </p:txBody>
      </p:sp>
      <p:pic>
        <p:nvPicPr>
          <p:cNvPr id="6" name="Imagen 5" descr="manejand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957" y="1856301"/>
            <a:ext cx="2794148" cy="416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622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equipo de centro</a:t>
            </a:r>
            <a:endParaRPr lang="es-ES" dirty="0"/>
          </a:p>
        </p:txBody>
      </p:sp>
      <p:pic>
        <p:nvPicPr>
          <p:cNvPr id="6" name="Imagen 5" descr="sc0002c80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203" y="2565473"/>
            <a:ext cx="5367528" cy="360273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34769" y="1600200"/>
            <a:ext cx="6829452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Debe ser un EQUIPO</a:t>
            </a:r>
          </a:p>
          <a:p>
            <a:endParaRPr lang="es-ES" dirty="0"/>
          </a:p>
          <a:p>
            <a:r>
              <a:rPr lang="es-ES" dirty="0" smtClean="0"/>
              <a:t>Que COMPARTE una visión común de la INCLUSIÓN</a:t>
            </a:r>
          </a:p>
          <a:p>
            <a:endParaRPr lang="es-ES" dirty="0"/>
          </a:p>
          <a:p>
            <a:r>
              <a:rPr lang="es-ES" dirty="0" smtClean="0"/>
              <a:t>Identifica las barreras al aprendizaje y la participación y trata de resolverlas.</a:t>
            </a:r>
          </a:p>
          <a:p>
            <a:endParaRPr lang="es-ES" dirty="0"/>
          </a:p>
          <a:p>
            <a:r>
              <a:rPr lang="es-ES" dirty="0" smtClean="0"/>
              <a:t>Que dicha visión se refleja en su PROYECTO EDUCATIVO</a:t>
            </a:r>
          </a:p>
          <a:p>
            <a:endParaRPr lang="es-ES" dirty="0"/>
          </a:p>
          <a:p>
            <a:r>
              <a:rPr lang="es-ES" dirty="0" smtClean="0"/>
              <a:t>Lidera la visión inclusiva de la propuesta educativa del centro</a:t>
            </a:r>
          </a:p>
          <a:p>
            <a:endParaRPr lang="es-ES" dirty="0"/>
          </a:p>
          <a:p>
            <a:r>
              <a:rPr lang="es-ES" dirty="0" smtClean="0"/>
              <a:t>Organiza el CURRIULUM, las EVALUACIONES, los APOYOS desde una visión inclusiva</a:t>
            </a:r>
          </a:p>
          <a:p>
            <a:endParaRPr lang="es-ES" dirty="0"/>
          </a:p>
          <a:p>
            <a:r>
              <a:rPr lang="es-ES" dirty="0" smtClean="0"/>
              <a:t>Las prácticas que se promueven en clase, en las actividades extraescolares, en todo tipo de actividades  están diseñadas desde unas visión INCLUSIVA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34630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6244" y="3702192"/>
            <a:ext cx="2357500" cy="242397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profesorado de AULA</a:t>
            </a:r>
            <a:br>
              <a:rPr lang="es-ES" dirty="0" smtClean="0"/>
            </a:br>
            <a:r>
              <a:rPr lang="es-ES" dirty="0" smtClean="0"/>
              <a:t>Los apoyos en el centro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Cambia la mirada.</a:t>
            </a:r>
          </a:p>
          <a:p>
            <a:r>
              <a:rPr lang="es-ES" dirty="0" smtClean="0"/>
              <a:t>La clase no es un todo uniforme.</a:t>
            </a:r>
          </a:p>
          <a:p>
            <a:r>
              <a:rPr lang="es-ES" dirty="0" smtClean="0"/>
              <a:t> Valora y apuesta por la diversidad</a:t>
            </a:r>
          </a:p>
          <a:p>
            <a:r>
              <a:rPr lang="es-ES" dirty="0" smtClean="0"/>
              <a:t>Da apoyos, realiza evaluaciones psicopedagógicas, acompaña al alumnado desde una óptica INCLUSIVA.</a:t>
            </a:r>
          </a:p>
          <a:p>
            <a:r>
              <a:rPr lang="es-ES" dirty="0" smtClean="0"/>
              <a:t>Utiliza estrategias como :</a:t>
            </a:r>
          </a:p>
          <a:p>
            <a:pPr lvl="1"/>
            <a:r>
              <a:rPr lang="es-ES" dirty="0" smtClean="0"/>
              <a:t>La PROGRAMACION MULTINIVEL </a:t>
            </a:r>
          </a:p>
          <a:p>
            <a:pPr lvl="1"/>
            <a:r>
              <a:rPr lang="es-ES" dirty="0" smtClean="0"/>
              <a:t>el DISEÑO UNIVERSAL DE APRENDIZAJE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96423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sc0014798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58" y="4794750"/>
            <a:ext cx="4162073" cy="206325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alumnado protagonista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98474" y="1600200"/>
            <a:ext cx="7556313" cy="4144963"/>
          </a:xfrm>
        </p:spPr>
        <p:txBody>
          <a:bodyPr/>
          <a:lstStyle/>
          <a:p>
            <a:r>
              <a:rPr lang="es-ES" dirty="0" smtClean="0"/>
              <a:t>Todo el alumnado</a:t>
            </a:r>
          </a:p>
          <a:p>
            <a:r>
              <a:rPr lang="es-ES" dirty="0" smtClean="0"/>
              <a:t>El alumnado con especiales necesidades es un agente activo de su propia formación.</a:t>
            </a:r>
          </a:p>
          <a:p>
            <a:r>
              <a:rPr lang="es-ES" dirty="0" smtClean="0"/>
              <a:t>Sus necesidades no son “tan especiales” son específicas de cada alumno. Cada uno tiene las suyas.</a:t>
            </a:r>
          </a:p>
          <a:p>
            <a:r>
              <a:rPr lang="es-ES" dirty="0" smtClean="0"/>
              <a:t>Trabajar sus posibilidades y sus puntos fuertes</a:t>
            </a:r>
          </a:p>
          <a:p>
            <a:r>
              <a:rPr lang="es-ES" dirty="0" smtClean="0"/>
              <a:t>Descubrir el enfoque de las INTELIGENCIAS MULTIPLES</a:t>
            </a:r>
          </a:p>
          <a:p>
            <a:r>
              <a:rPr lang="es-ES" dirty="0" smtClean="0"/>
              <a:t>Asistencia, Aprendizaje, Participación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32876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Ayuda entre iguales</a:t>
            </a:r>
            <a:endParaRPr lang="es-ES" dirty="0"/>
          </a:p>
        </p:txBody>
      </p:sp>
      <p:pic>
        <p:nvPicPr>
          <p:cNvPr id="4" name="Marcador de contenido 3" descr="tres niño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8" r="4258"/>
          <a:stretch>
            <a:fillRect/>
          </a:stretch>
        </p:blipFill>
        <p:spPr>
          <a:xfrm>
            <a:off x="824125" y="1905211"/>
            <a:ext cx="7556313" cy="4144963"/>
          </a:xfrm>
        </p:spPr>
      </p:pic>
      <p:sp>
        <p:nvSpPr>
          <p:cNvPr id="6" name="CuadroTexto 5"/>
          <p:cNvSpPr txBox="1"/>
          <p:nvPr/>
        </p:nvSpPr>
        <p:spPr>
          <a:xfrm>
            <a:off x="184039" y="5963208"/>
            <a:ext cx="8173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rgbClr val="FF0000"/>
                </a:solidFill>
              </a:rPr>
              <a:t>APRENDIZAJE  +  SERVICIO  = APRENDIZAJE-SERVICIO</a:t>
            </a:r>
            <a:endParaRPr lang="es-ES" sz="2400" dirty="0">
              <a:solidFill>
                <a:srgbClr val="FF00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01001" y="1443546"/>
            <a:ext cx="3447250" cy="92333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smtClean="0"/>
              <a:t>Informar para comprender</a:t>
            </a:r>
          </a:p>
          <a:p>
            <a:r>
              <a:rPr lang="es-ES" dirty="0" smtClean="0"/>
              <a:t>Comprender para convivir</a:t>
            </a:r>
          </a:p>
          <a:p>
            <a:r>
              <a:rPr lang="es-ES" dirty="0" smtClean="0"/>
              <a:t>Convivir para crecer</a:t>
            </a: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4649251" y="4082480"/>
            <a:ext cx="3379212" cy="1477328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smtClean="0"/>
              <a:t>Nadie se educa solo</a:t>
            </a:r>
          </a:p>
          <a:p>
            <a:r>
              <a:rPr lang="es-ES" dirty="0" smtClean="0"/>
              <a:t>Nadie educa a nadie</a:t>
            </a:r>
          </a:p>
          <a:p>
            <a:r>
              <a:rPr lang="es-ES" dirty="0" smtClean="0"/>
              <a:t>Todos nos educamos en comunión mediatizados por la realidad (Freire)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9790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TRES CUESTIONES PREVIAS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98474" y="2827803"/>
            <a:ext cx="7556313" cy="2344735"/>
          </a:xfrm>
        </p:spPr>
        <p:txBody>
          <a:bodyPr/>
          <a:lstStyle/>
          <a:p>
            <a:r>
              <a:rPr lang="es-ES" dirty="0" smtClean="0"/>
              <a:t>¿ES POSIBLE UNA ESCUELA INCLUSIVA?</a:t>
            </a:r>
          </a:p>
          <a:p>
            <a:r>
              <a:rPr lang="es-ES" dirty="0" smtClean="0"/>
              <a:t>¿ES NUESTRA SOCIEDAD UNA SOCIEDAD INCLUSIVA?</a:t>
            </a:r>
          </a:p>
          <a:p>
            <a:r>
              <a:rPr lang="es-ES" dirty="0" smtClean="0"/>
              <a:t>¿PUEDE NUESTRA ESCUELA SER INCLUSIVA EN UNA SOCIEDAD QUE NO TIENE CLARO QUE TIENE QUE SER INCLUSIVA?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09616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HABLAR DE CONVIVENCI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34" r="-71534"/>
          <a:stretch>
            <a:fillRect/>
          </a:stretch>
        </p:blipFill>
        <p:spPr>
          <a:xfrm>
            <a:off x="278318" y="1387198"/>
            <a:ext cx="8696069" cy="4770168"/>
          </a:xfrm>
        </p:spPr>
      </p:pic>
    </p:spTree>
    <p:extLst>
      <p:ext uri="{BB962C8B-B14F-4D97-AF65-F5344CB8AC3E}">
        <p14:creationId xmlns:p14="http://schemas.microsoft.com/office/powerpoint/2010/main" val="1361975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 familia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dirty="0" smtClean="0"/>
              <a:t>La familia es el elemento básico para la inclusión educativa y social de los niños </a:t>
            </a:r>
            <a:r>
              <a:rPr lang="es-ES" dirty="0"/>
              <a:t>y</a:t>
            </a:r>
            <a:r>
              <a:rPr lang="es-ES" dirty="0" smtClean="0"/>
              <a:t> niñas</a:t>
            </a:r>
          </a:p>
          <a:p>
            <a:r>
              <a:rPr lang="es-ES" dirty="0" smtClean="0"/>
              <a:t>Depende mucho de su actitud inclusiva, no “sobre-protectora” el que el niño o la niña crezcan seguros de si mismos.</a:t>
            </a:r>
          </a:p>
          <a:p>
            <a:r>
              <a:rPr lang="es-ES" dirty="0" smtClean="0"/>
              <a:t>Mejor tener una apuesta clara por la inclusión y “luchar” por ella acompañado de otras familias, de otros agentes comunitarios.</a:t>
            </a:r>
          </a:p>
          <a:p>
            <a:r>
              <a:rPr lang="es-ES" dirty="0" smtClean="0"/>
              <a:t>Acompañada de otras familias “pro-inclusión” deben prepararse para defender los derechos del niño o la niña, de todos los niños y niñas. Ninguna vulneración de derechos </a:t>
            </a:r>
            <a:r>
              <a:rPr lang="es-ES" dirty="0" err="1" smtClean="0"/>
              <a:t>ns</a:t>
            </a:r>
            <a:r>
              <a:rPr lang="es-ES" dirty="0" smtClean="0"/>
              <a:t> es ajena</a:t>
            </a:r>
          </a:p>
          <a:p>
            <a:r>
              <a:rPr lang="es-ES" dirty="0"/>
              <a:t>S</a:t>
            </a:r>
            <a:r>
              <a:rPr lang="es-ES" dirty="0" smtClean="0"/>
              <a:t>er colaborativos y trabajar activamente para el desarrollo del niño o la niña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7381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Las familias del centro educativo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Romper tópicos : (Estos niños “bajan el nivel”, distraen la atención del profesor, distorsionan la clase)</a:t>
            </a:r>
          </a:p>
          <a:p>
            <a:r>
              <a:rPr lang="es-ES" dirty="0" smtClean="0"/>
              <a:t>Informar y pedir su colaboración</a:t>
            </a:r>
          </a:p>
          <a:p>
            <a:r>
              <a:rPr lang="es-ES" dirty="0" smtClean="0"/>
              <a:t>Trabajar juntos por la construcción de una escuela inclusiva de verdad.</a:t>
            </a:r>
          </a:p>
          <a:p>
            <a:r>
              <a:rPr lang="es-ES" dirty="0" smtClean="0"/>
              <a:t>Los niños y niñas con especiales dificultades “no son solo cosa de sus familias”</a:t>
            </a:r>
          </a:p>
          <a:p>
            <a:r>
              <a:rPr lang="es-ES" dirty="0" smtClean="0"/>
              <a:t>Involucrarse en las AMPAS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67506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 ayuda mutua en la comunidad</a:t>
            </a:r>
            <a:endParaRPr lang="es-ES" dirty="0"/>
          </a:p>
        </p:txBody>
      </p:sp>
      <p:pic>
        <p:nvPicPr>
          <p:cNvPr id="4" name="Marcador de contenido 3" descr="Unknown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" b="328"/>
          <a:stretch>
            <a:fillRect/>
          </a:stretch>
        </p:blipFill>
        <p:spPr>
          <a:xfrm>
            <a:off x="498475" y="1819773"/>
            <a:ext cx="2855727" cy="1566489"/>
          </a:xfrm>
        </p:spPr>
      </p:pic>
      <p:pic>
        <p:nvPicPr>
          <p:cNvPr id="5" name="Imagen 4" descr="Apoyo DRAV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445" y="4339084"/>
            <a:ext cx="2011855" cy="156371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508541" y="2442944"/>
            <a:ext cx="4619759" cy="646331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smtClean="0"/>
              <a:t>La comunidad es el contexto donde viven las familias, los niños </a:t>
            </a:r>
            <a:r>
              <a:rPr lang="es-ES" dirty="0"/>
              <a:t>y</a:t>
            </a:r>
            <a:r>
              <a:rPr lang="es-ES" dirty="0" smtClean="0"/>
              <a:t> niñas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699555" y="3386262"/>
            <a:ext cx="5617971" cy="92333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smtClean="0"/>
              <a:t>Construir comunidades “educadoras”, “ciudades educadoras” requiere el esfuerzo de las fuerzas vivas que actúan en la comunidad: </a:t>
            </a:r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667281" y="4430461"/>
            <a:ext cx="5574908" cy="369332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smtClean="0"/>
              <a:t>Conseguir el apoyo mutuo entre la ciudadanía</a:t>
            </a:r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699555" y="5154934"/>
            <a:ext cx="5542634" cy="92333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smtClean="0"/>
              <a:t>Desarrollar la acción reivindicativa para conseguir una ciudad inclusiva en todas sus dimensiones: social, escolar, </a:t>
            </a:r>
            <a:r>
              <a:rPr lang="is-IS" dirty="0" smtClean="0"/>
              <a:t>…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22015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DEX 2011-20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827" y="2474913"/>
            <a:ext cx="2809278" cy="397150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Herramientas de trabajo para profes, familia y comunidad</a:t>
            </a:r>
            <a:endParaRPr lang="es-ES" dirty="0"/>
          </a:p>
        </p:txBody>
      </p:sp>
      <p:pic>
        <p:nvPicPr>
          <p:cNvPr id="7" name="Marcador de contenido 6" descr="Portada INDEX 2005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71" r="-6971"/>
          <a:stretch>
            <a:fillRect/>
          </a:stretch>
        </p:blipFill>
        <p:spPr>
          <a:xfrm>
            <a:off x="639763" y="2474913"/>
            <a:ext cx="3973512" cy="4070350"/>
          </a:xfrm>
        </p:spPr>
      </p:pic>
      <p:sp>
        <p:nvSpPr>
          <p:cNvPr id="8" name="CuadroTexto 7"/>
          <p:cNvSpPr txBox="1"/>
          <p:nvPr/>
        </p:nvSpPr>
        <p:spPr>
          <a:xfrm>
            <a:off x="3701563" y="6263658"/>
            <a:ext cx="911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2005</a:t>
            </a:r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5514884" y="6012943"/>
            <a:ext cx="1899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20011-2015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40560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Anexo 1 IV Por 4 Esquinitas De Nada - YouTube.flv (iPod y iPhone)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981200"/>
            <a:ext cx="7535863" cy="4144963"/>
          </a:xfrm>
        </p:spPr>
      </p:pic>
    </p:spTree>
    <p:extLst>
      <p:ext uri="{BB962C8B-B14F-4D97-AF65-F5344CB8AC3E}">
        <p14:creationId xmlns:p14="http://schemas.microsoft.com/office/powerpoint/2010/main" val="1958961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t="-253915" b="-253915"/>
          <a:stretch>
            <a:fillRect/>
          </a:stretch>
        </p:blipFill>
        <p:spPr>
          <a:xfrm>
            <a:off x="122668" y="-1051097"/>
            <a:ext cx="7556500" cy="2562177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5484"/>
            <a:ext cx="2247900" cy="43688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4352" y="3315744"/>
            <a:ext cx="2565400" cy="40132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4789" y="2088847"/>
            <a:ext cx="2171700" cy="400050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035783" y="1796459"/>
            <a:ext cx="587132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3366FF"/>
                </a:solidFill>
                <a:latin typeface="Andale Mono"/>
              </a:rPr>
              <a:t>POR VUESTRA SOLIDARIDAD</a:t>
            </a:r>
            <a:endParaRPr lang="es-ES" sz="3200" dirty="0">
              <a:solidFill>
                <a:srgbClr val="3366FF"/>
              </a:solidFill>
              <a:latin typeface="Andale Mono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634352" y="3131078"/>
            <a:ext cx="4815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008000"/>
                </a:solidFill>
                <a:latin typeface="Abadi MT Condensed Light"/>
                <a:cs typeface="Abadi MT Condensed Light"/>
              </a:rPr>
              <a:t>POR VUESTRA DISPOSICIÓN E INTERÉS</a:t>
            </a:r>
            <a:endParaRPr lang="es-ES" sz="2400" b="1" dirty="0">
              <a:solidFill>
                <a:srgbClr val="008000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040923" y="5333478"/>
            <a:ext cx="4247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smtClean="0">
                <a:solidFill>
                  <a:srgbClr val="FF0000"/>
                </a:solidFill>
              </a:rPr>
              <a:t>ESKERRIK ASKO</a:t>
            </a:r>
            <a:endParaRPr lang="es-E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3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ALGUNAS IMÁGENES </a:t>
            </a:r>
            <a:endParaRPr lang="es-ES" dirty="0"/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498474" y="1981201"/>
            <a:ext cx="1853787" cy="22749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es-ES" dirty="0"/>
          </a:p>
        </p:txBody>
      </p:sp>
      <p:pic>
        <p:nvPicPr>
          <p:cNvPr id="8" name="Imagen 7" descr="refugiado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199" y="2081694"/>
            <a:ext cx="2569409" cy="3633305"/>
          </a:xfrm>
          <a:prstGeom prst="rect">
            <a:avLst/>
          </a:prstGeom>
        </p:spPr>
      </p:pic>
      <p:grpSp>
        <p:nvGrpSpPr>
          <p:cNvPr id="4" name="Agrupar 3"/>
          <p:cNvGrpSpPr/>
          <p:nvPr/>
        </p:nvGrpSpPr>
        <p:grpSpPr>
          <a:xfrm>
            <a:off x="392801" y="1264476"/>
            <a:ext cx="5148919" cy="4773688"/>
            <a:chOff x="392801" y="1264476"/>
            <a:chExt cx="5148919" cy="4773688"/>
          </a:xfrm>
        </p:grpSpPr>
        <p:pic>
          <p:nvPicPr>
            <p:cNvPr id="9" name="Imagen 8" descr="IMG_1230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801" y="1264476"/>
              <a:ext cx="1953178" cy="3252466"/>
            </a:xfrm>
            <a:prstGeom prst="rect">
              <a:avLst/>
            </a:prstGeom>
          </p:spPr>
        </p:pic>
        <p:pic>
          <p:nvPicPr>
            <p:cNvPr id="10" name="Imagen 9" descr="IMG_1231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9250" y="1264476"/>
              <a:ext cx="1942470" cy="3234635"/>
            </a:xfrm>
            <a:prstGeom prst="rect">
              <a:avLst/>
            </a:prstGeom>
          </p:spPr>
        </p:pic>
        <p:pic>
          <p:nvPicPr>
            <p:cNvPr id="11" name="Imagen 10" descr="IMG_1232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6259" y="3034056"/>
              <a:ext cx="3489739" cy="1964875"/>
            </a:xfrm>
            <a:prstGeom prst="rect">
              <a:avLst/>
            </a:prstGeom>
          </p:spPr>
        </p:pic>
        <p:sp>
          <p:nvSpPr>
            <p:cNvPr id="3" name="CuadroTexto 2"/>
            <p:cNvSpPr txBox="1"/>
            <p:nvPr/>
          </p:nvSpPr>
          <p:spPr>
            <a:xfrm>
              <a:off x="917610" y="5391833"/>
              <a:ext cx="28567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/>
                <a:t>24/5/2016</a:t>
              </a:r>
            </a:p>
            <a:p>
              <a:r>
                <a:rPr lang="es-ES" dirty="0" smtClean="0"/>
                <a:t>Colegio EE Fuenlabrada</a:t>
              </a:r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1774158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Más imágenes</a:t>
            </a:r>
            <a:endParaRPr lang="es-ES" dirty="0"/>
          </a:p>
        </p:txBody>
      </p:sp>
      <p:pic>
        <p:nvPicPr>
          <p:cNvPr id="6" name="Imagen 5" descr="Ninño con gote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738" y="1701035"/>
            <a:ext cx="3525856" cy="466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82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Más imágenes</a:t>
            </a:r>
            <a:endParaRPr lang="es-ES" dirty="0"/>
          </a:p>
        </p:txBody>
      </p:sp>
      <p:pic>
        <p:nvPicPr>
          <p:cNvPr id="5" name="Imagen 4" descr="GRUPO L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839" y="2658305"/>
            <a:ext cx="3810000" cy="2462784"/>
          </a:xfrm>
          <a:prstGeom prst="rect">
            <a:avLst/>
          </a:prstGeom>
        </p:spPr>
      </p:pic>
      <p:grpSp>
        <p:nvGrpSpPr>
          <p:cNvPr id="3" name="Agrupar 2"/>
          <p:cNvGrpSpPr/>
          <p:nvPr/>
        </p:nvGrpSpPr>
        <p:grpSpPr>
          <a:xfrm>
            <a:off x="1182812" y="1214634"/>
            <a:ext cx="5610251" cy="5011425"/>
            <a:chOff x="1182812" y="1214634"/>
            <a:chExt cx="5610251" cy="5011425"/>
          </a:xfrm>
        </p:grpSpPr>
        <p:pic>
          <p:nvPicPr>
            <p:cNvPr id="6" name="Imagen 5" descr="JeanBattiteste 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732" y="1399098"/>
              <a:ext cx="1370442" cy="1046928"/>
            </a:xfrm>
            <a:prstGeom prst="rect">
              <a:avLst/>
            </a:prstGeom>
          </p:spPr>
        </p:pic>
        <p:pic>
          <p:nvPicPr>
            <p:cNvPr id="7" name="Imagen 6" descr="ALEXIS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4169" y="2664443"/>
              <a:ext cx="1402005" cy="827183"/>
            </a:xfrm>
            <a:prstGeom prst="rect">
              <a:avLst/>
            </a:prstGeom>
          </p:spPr>
        </p:pic>
        <p:pic>
          <p:nvPicPr>
            <p:cNvPr id="8" name="Imagen 7" descr="JEAN Baptiste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2605" y="3594215"/>
              <a:ext cx="1176528" cy="1316736"/>
            </a:xfrm>
            <a:prstGeom prst="rect">
              <a:avLst/>
            </a:prstGeom>
          </p:spPr>
        </p:pic>
        <p:pic>
          <p:nvPicPr>
            <p:cNvPr id="9" name="Imagen 8" descr="David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1906" y="5000763"/>
              <a:ext cx="1822704" cy="1225296"/>
            </a:xfrm>
            <a:prstGeom prst="rect">
              <a:avLst/>
            </a:prstGeom>
          </p:spPr>
        </p:pic>
        <p:pic>
          <p:nvPicPr>
            <p:cNvPr id="10" name="Imagen 9" descr="Bastien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2812" y="4054289"/>
              <a:ext cx="1603248" cy="2133600"/>
            </a:xfrm>
            <a:prstGeom prst="rect">
              <a:avLst/>
            </a:prstGeom>
          </p:spPr>
        </p:pic>
        <p:pic>
          <p:nvPicPr>
            <p:cNvPr id="11" name="Imagen 10" descr="JEAN BAPTISTR BARREAU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0839" y="1214634"/>
              <a:ext cx="1792224" cy="1231392"/>
            </a:xfrm>
            <a:prstGeom prst="rect">
              <a:avLst/>
            </a:prstGeom>
          </p:spPr>
        </p:pic>
      </p:grpSp>
      <p:pic>
        <p:nvPicPr>
          <p:cNvPr id="13" name="Imagen 12" descr="disco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53" y="1487114"/>
            <a:ext cx="2078736" cy="184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09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Más imágenes</a:t>
            </a:r>
            <a:endParaRPr lang="es-ES" dirty="0"/>
          </a:p>
        </p:txBody>
      </p:sp>
      <p:pic>
        <p:nvPicPr>
          <p:cNvPr id="11" name="Imagen 10" descr="JEAN BAPTISTR BARREA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924" y="1365504"/>
            <a:ext cx="1792224" cy="1231392"/>
          </a:xfrm>
          <a:prstGeom prst="rect">
            <a:avLst/>
          </a:prstGeom>
        </p:spPr>
      </p:pic>
      <p:pic>
        <p:nvPicPr>
          <p:cNvPr id="3" name="Imagen 2" descr="Unknow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990" y="1203292"/>
            <a:ext cx="2032000" cy="2336800"/>
          </a:xfrm>
          <a:prstGeom prst="rect">
            <a:avLst/>
          </a:prstGeom>
        </p:spPr>
      </p:pic>
      <p:pic>
        <p:nvPicPr>
          <p:cNvPr id="12" name="Imagen 11" descr="Unknown-1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583" y="3723777"/>
            <a:ext cx="3289300" cy="2463800"/>
          </a:xfrm>
          <a:prstGeom prst="rect">
            <a:avLst/>
          </a:prstGeom>
        </p:spPr>
      </p:pic>
      <p:pic>
        <p:nvPicPr>
          <p:cNvPr id="13" name="Imagen 12" descr="GRUPO LF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28" y="3996451"/>
            <a:ext cx="2940076" cy="1900465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3386352" y="2948458"/>
            <a:ext cx="1807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Jean </a:t>
            </a:r>
            <a:r>
              <a:rPr lang="es-ES" dirty="0" err="1" smtClean="0"/>
              <a:t>Baptiste</a:t>
            </a:r>
            <a:r>
              <a:rPr lang="es-ES" dirty="0" smtClean="0"/>
              <a:t>  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714" y="1463590"/>
            <a:ext cx="20828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76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¿Qué es inclusión?</a:t>
            </a:r>
            <a:endParaRPr lang="es-ES" dirty="0"/>
          </a:p>
        </p:txBody>
      </p:sp>
      <p:pic>
        <p:nvPicPr>
          <p:cNvPr id="4" name="QUE ES INCLUSION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2888" y="1981200"/>
            <a:ext cx="5526087" cy="4144963"/>
          </a:xfrm>
        </p:spPr>
      </p:pic>
    </p:spTree>
    <p:extLst>
      <p:ext uri="{BB962C8B-B14F-4D97-AF65-F5344CB8AC3E}">
        <p14:creationId xmlns:p14="http://schemas.microsoft.com/office/powerpoint/2010/main" val="194738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28326" y="484094"/>
            <a:ext cx="6826461" cy="1116106"/>
          </a:xfrm>
        </p:spPr>
        <p:txBody>
          <a:bodyPr/>
          <a:lstStyle/>
          <a:p>
            <a:r>
              <a:rPr lang="es-ES" dirty="0" smtClean="0"/>
              <a:t>¿Qué es la educación inclusiva?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0246" y="1981200"/>
            <a:ext cx="8471179" cy="4144963"/>
          </a:xfrm>
        </p:spPr>
        <p:txBody>
          <a:bodyPr/>
          <a:lstStyle/>
          <a:p>
            <a:r>
              <a:rPr lang="es-ES" dirty="0" smtClean="0"/>
              <a:t>“La educación inclusiva puede ser concebida como un </a:t>
            </a:r>
            <a:r>
              <a:rPr lang="es-ES" dirty="0" smtClean="0">
                <a:solidFill>
                  <a:srgbClr val="FF0000"/>
                </a:solidFill>
              </a:rPr>
              <a:t>proceso</a:t>
            </a:r>
            <a:r>
              <a:rPr lang="es-ES" dirty="0" smtClean="0"/>
              <a:t> que permite abordar y responder a la </a:t>
            </a:r>
            <a:r>
              <a:rPr lang="es-ES" dirty="0" smtClean="0">
                <a:solidFill>
                  <a:srgbClr val="FF0000"/>
                </a:solidFill>
              </a:rPr>
              <a:t>diversidad </a:t>
            </a:r>
            <a:r>
              <a:rPr lang="es-ES" dirty="0" smtClean="0"/>
              <a:t>de las necesidades </a:t>
            </a:r>
            <a:r>
              <a:rPr lang="es-ES" dirty="0" smtClean="0">
                <a:solidFill>
                  <a:srgbClr val="FF0000"/>
                </a:solidFill>
              </a:rPr>
              <a:t>de todos </a:t>
            </a:r>
            <a:r>
              <a:rPr lang="es-ES" dirty="0" smtClean="0"/>
              <a:t>los educandos a través de una </a:t>
            </a:r>
            <a:r>
              <a:rPr lang="es-ES" dirty="0" smtClean="0">
                <a:solidFill>
                  <a:srgbClr val="FF0000"/>
                </a:solidFill>
              </a:rPr>
              <a:t>mayor participación </a:t>
            </a:r>
            <a:r>
              <a:rPr lang="es-ES" dirty="0" smtClean="0"/>
              <a:t>en el </a:t>
            </a:r>
            <a:r>
              <a:rPr lang="es-ES" dirty="0" smtClean="0">
                <a:solidFill>
                  <a:srgbClr val="FF0000"/>
                </a:solidFill>
              </a:rPr>
              <a:t>aprendizaje</a:t>
            </a:r>
            <a:r>
              <a:rPr lang="es-ES" dirty="0" smtClean="0"/>
              <a:t>, las </a:t>
            </a:r>
            <a:r>
              <a:rPr lang="es-ES" dirty="0" smtClean="0">
                <a:solidFill>
                  <a:srgbClr val="FF0000"/>
                </a:solidFill>
              </a:rPr>
              <a:t>actividades</a:t>
            </a:r>
            <a:r>
              <a:rPr lang="es-ES" dirty="0" smtClean="0"/>
              <a:t> culturales y </a:t>
            </a:r>
            <a:r>
              <a:rPr lang="es-ES" dirty="0" smtClean="0">
                <a:solidFill>
                  <a:srgbClr val="FF0000"/>
                </a:solidFill>
              </a:rPr>
              <a:t>comunitarias</a:t>
            </a:r>
            <a:r>
              <a:rPr lang="es-ES" dirty="0" smtClean="0"/>
              <a:t> y </a:t>
            </a:r>
            <a:r>
              <a:rPr lang="es-ES" dirty="0" smtClean="0">
                <a:solidFill>
                  <a:srgbClr val="FF0000"/>
                </a:solidFill>
              </a:rPr>
              <a:t>reducir la exclusión </a:t>
            </a:r>
            <a:r>
              <a:rPr lang="es-ES" dirty="0" smtClean="0"/>
              <a:t>dentro y fuera del sistema educativo” (UNESCO, 2005)</a:t>
            </a:r>
            <a:endParaRPr lang="es-ES" dirty="0"/>
          </a:p>
        </p:txBody>
      </p:sp>
      <p:pic>
        <p:nvPicPr>
          <p:cNvPr id="4" name="Imagen 3" descr="sc0000aed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48" y="3997778"/>
            <a:ext cx="6078046" cy="236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128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Hacia sistemas educativos más inclusivos 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98474" y="2531534"/>
            <a:ext cx="7556313" cy="3321050"/>
          </a:xfrm>
        </p:spPr>
        <p:txBody>
          <a:bodyPr/>
          <a:lstStyle/>
          <a:p>
            <a:r>
              <a:rPr lang="es-ES" dirty="0" smtClean="0"/>
              <a:t>Tenemos la CONVICCIÓN</a:t>
            </a:r>
          </a:p>
          <a:p>
            <a:r>
              <a:rPr lang="es-ES" dirty="0" smtClean="0"/>
              <a:t>Tenemos la VISIÓN (Conferencia Mundial de Salamanca. UNESCO, 1994)</a:t>
            </a:r>
          </a:p>
          <a:p>
            <a:r>
              <a:rPr lang="es-ES" dirty="0" smtClean="0"/>
              <a:t>Existe el reconocimiento (Naciones Unidas 2006) de la INCLUSION como DERECHO</a:t>
            </a:r>
          </a:p>
          <a:p>
            <a:r>
              <a:rPr lang="es-ES" dirty="0" smtClean="0"/>
              <a:t>Tenemos conocimientos que avalan aspectos que facilitan la promoción de prácticas inclusivas en la escuela.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29013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Ventaja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Ventaja.thmx</Template>
  <TotalTime>472</TotalTime>
  <Words>847</Words>
  <Application>Microsoft Macintosh PowerPoint</Application>
  <PresentationFormat>Presentación en pantalla (4:3)</PresentationFormat>
  <Paragraphs>117</Paragraphs>
  <Slides>26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27" baseType="lpstr">
      <vt:lpstr>Ventaja</vt:lpstr>
      <vt:lpstr>¿ES POSIBLE UNA ESCUELA INCLUSIVA?</vt:lpstr>
      <vt:lpstr>TRES CUESTIONES PREVIAS</vt:lpstr>
      <vt:lpstr>ALGUNAS IMÁGENES </vt:lpstr>
      <vt:lpstr>Más imágenes</vt:lpstr>
      <vt:lpstr>Más imágenes</vt:lpstr>
      <vt:lpstr>Más imágenes</vt:lpstr>
      <vt:lpstr>¿Qué es inclusión?</vt:lpstr>
      <vt:lpstr>¿Qué es la educación inclusiva?</vt:lpstr>
      <vt:lpstr>Hacia sistemas educativos más inclusivos </vt:lpstr>
      <vt:lpstr>Las palancas y puntos de apoyo fuertes para el cambio hacia una escuela inclusiva</vt:lpstr>
      <vt:lpstr>Marco de referencia</vt:lpstr>
      <vt:lpstr>Es necesario, cambiar el ángulo de visión para construir una escuela inclusiva</vt:lpstr>
      <vt:lpstr>El proceso inclusivo en la CAPV</vt:lpstr>
      <vt:lpstr>Los cambios conceptuales</vt:lpstr>
      <vt:lpstr>Personas actoras de la inclusión educativa</vt:lpstr>
      <vt:lpstr>El equipo de centro</vt:lpstr>
      <vt:lpstr>El profesorado de AULA Los apoyos en el centro</vt:lpstr>
      <vt:lpstr>El alumnado protagonista</vt:lpstr>
      <vt:lpstr>Ayuda entre iguales</vt:lpstr>
      <vt:lpstr>Presentación de PowerPoint</vt:lpstr>
      <vt:lpstr>La familia</vt:lpstr>
      <vt:lpstr>Las familias del centro educativo</vt:lpstr>
      <vt:lpstr>La ayuda mutua en la comunidad</vt:lpstr>
      <vt:lpstr>Herramientas de trabajo para profes, familia y comunidad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RAFAEL MENDIA GALLARDO</dc:creator>
  <cp:lastModifiedBy>RAFAEL MENDIA GALLARDO</cp:lastModifiedBy>
  <cp:revision>36</cp:revision>
  <cp:lastPrinted>2016-06-04T07:36:22Z</cp:lastPrinted>
  <dcterms:created xsi:type="dcterms:W3CDTF">2016-06-03T05:37:00Z</dcterms:created>
  <dcterms:modified xsi:type="dcterms:W3CDTF">2016-06-04T08:24:56Z</dcterms:modified>
</cp:coreProperties>
</file>