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60" r:id="rId3"/>
    <p:sldId id="258" r:id="rId4"/>
    <p:sldId id="257" r:id="rId5"/>
    <p:sldId id="268" r:id="rId6"/>
    <p:sldId id="262" r:id="rId7"/>
    <p:sldId id="263" r:id="rId8"/>
    <p:sldId id="264" r:id="rId9"/>
    <p:sldId id="269" r:id="rId10"/>
    <p:sldId id="265" r:id="rId11"/>
    <p:sldId id="276" r:id="rId12"/>
    <p:sldId id="266" r:id="rId13"/>
    <p:sldId id="277" r:id="rId14"/>
    <p:sldId id="267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768DB-6AB9-4619-BA93-998383F9C0E6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B2B7D-DE68-4104-957E-FB2E9300A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35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22/06/2016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Inclusividad/lankidetza%20azkena%20maiatzak%2011_Isa_Araceli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1268760"/>
            <a:ext cx="7772400" cy="2592288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LAS </a:t>
            </a:r>
            <a:r>
              <a:rPr lang="es-ES" sz="4000" dirty="0" err="1"/>
              <a:t>INVESTIGACIones</a:t>
            </a:r>
            <a:r>
              <a:rPr lang="es-ES" sz="4000" dirty="0"/>
              <a:t> Y </a:t>
            </a:r>
            <a:r>
              <a:rPr lang="es-ES" sz="4000" dirty="0" err="1"/>
              <a:t>LAs</a:t>
            </a:r>
            <a:r>
              <a:rPr lang="es-ES" sz="4000" dirty="0"/>
              <a:t> </a:t>
            </a:r>
            <a:r>
              <a:rPr lang="es-ES" sz="4000" dirty="0" err="1"/>
              <a:t>EVALUACIones</a:t>
            </a:r>
            <a:r>
              <a:rPr lang="es-ES" sz="4000" dirty="0"/>
              <a:t> en el ISEI-IVEI en torno al alumnado con </a:t>
            </a:r>
            <a:r>
              <a:rPr lang="es-ES" sz="4000" dirty="0" err="1"/>
              <a:t>NEEs</a:t>
            </a:r>
            <a:br>
              <a:rPr lang="es-ES" sz="4000" dirty="0"/>
            </a:br>
            <a:endParaRPr lang="es-ES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772400" cy="914400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Araceli Angulo Vargas</a:t>
            </a:r>
          </a:p>
          <a:p>
            <a:r>
              <a:rPr lang="es-ES" dirty="0"/>
              <a:t>Comunicación en Apoyo </a:t>
            </a:r>
            <a:r>
              <a:rPr lang="es-ES" dirty="0" err="1"/>
              <a:t>Dravet-Donosti</a:t>
            </a:r>
            <a:endParaRPr lang="es-ES" dirty="0"/>
          </a:p>
          <a:p>
            <a:r>
              <a:rPr lang="es-ES" dirty="0"/>
              <a:t>23-6-2016</a:t>
            </a:r>
          </a:p>
        </p:txBody>
      </p:sp>
    </p:spTree>
    <p:extLst>
      <p:ext uri="{BB962C8B-B14F-4D97-AF65-F5344CB8AC3E}">
        <p14:creationId xmlns:p14="http://schemas.microsoft.com/office/powerpoint/2010/main" val="2987604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r>
              <a:rPr lang="es-ES" sz="2800" dirty="0"/>
              <a:t>el alumnado con </a:t>
            </a:r>
            <a:r>
              <a:rPr lang="es-ES" sz="2800" dirty="0" err="1"/>
              <a:t>nees</a:t>
            </a:r>
            <a:r>
              <a:rPr lang="es-ES" sz="2800" dirty="0"/>
              <a:t> y otros en las ED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Las ED son censales y puede participar todo el alumnado.</a:t>
            </a:r>
          </a:p>
          <a:p>
            <a:r>
              <a:rPr lang="es-ES" dirty="0"/>
              <a:t>El centro decide qué alumnado está capacitado para realizar ese tipo de pruebas. </a:t>
            </a:r>
          </a:p>
          <a:p>
            <a:r>
              <a:rPr lang="es-ES" dirty="0"/>
              <a:t>El alumnado participante recibe informe para las familias.</a:t>
            </a:r>
          </a:p>
          <a:p>
            <a:r>
              <a:rPr lang="es-ES" dirty="0"/>
              <a:t>El alumnado con ACI (de acceso, de área, o global) el alumnado exento de euskara y el alumnado inmigrante de menos de un año de escolarización no se tiene en cuenta en la media de los resultados del centro y de la CAPV.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Tabla para la introducción de los datos del alumnado</a:t>
            </a:r>
          </a:p>
        </p:txBody>
      </p:sp>
      <p:pic>
        <p:nvPicPr>
          <p:cNvPr id="4" name="Irudia 1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8064896" cy="347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285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Datos de participación del alumnado con </a:t>
            </a:r>
            <a:r>
              <a:rPr lang="es-ES" dirty="0" err="1"/>
              <a:t>nees</a:t>
            </a:r>
            <a:r>
              <a:rPr lang="es-ES" dirty="0"/>
              <a:t> en las </a:t>
            </a:r>
            <a:r>
              <a:rPr lang="es-ES" dirty="0" err="1"/>
              <a:t>ed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>
                <a:solidFill>
                  <a:schemeClr val="tx1"/>
                </a:solidFill>
              </a:rPr>
              <a:t>Porcentaje de alumnado de 4º de EP con ACI de Acceso y ACI de área participantes en la ED10.</a:t>
            </a:r>
          </a:p>
          <a:p>
            <a:pPr marL="457200" lvl="1" indent="0">
              <a:buNone/>
            </a:pPr>
            <a:endParaRPr lang="es-ES" dirty="0">
              <a:solidFill>
                <a:schemeClr val="tx1"/>
              </a:solidFill>
            </a:endParaRPr>
          </a:p>
          <a:p>
            <a:pPr lvl="1"/>
            <a:endParaRPr lang="es-ES" dirty="0">
              <a:solidFill>
                <a:schemeClr val="tx1"/>
              </a:solidFill>
            </a:endParaRPr>
          </a:p>
          <a:p>
            <a:pPr lvl="1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83" y="4077072"/>
            <a:ext cx="705530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83" y="2564904"/>
            <a:ext cx="7055308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Datos de participación del alumnado con </a:t>
            </a:r>
            <a:r>
              <a:rPr lang="es-ES" dirty="0" err="1"/>
              <a:t>nees</a:t>
            </a:r>
            <a:r>
              <a:rPr lang="es-ES" dirty="0"/>
              <a:t> en las </a:t>
            </a:r>
            <a:r>
              <a:rPr lang="es-ES" dirty="0" err="1"/>
              <a:t>ed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>
                <a:solidFill>
                  <a:schemeClr val="tx1"/>
                </a:solidFill>
              </a:rPr>
              <a:t>Porcentaje de alumnado de 2º de ESO con ACI de Acceso y ACI de área participantes en la ED10.</a:t>
            </a:r>
          </a:p>
          <a:p>
            <a:pPr marL="457200" lvl="1" indent="0">
              <a:buNone/>
            </a:pP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26" y="3861048"/>
            <a:ext cx="6624736" cy="21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26" y="2708920"/>
            <a:ext cx="6624736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7019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Recursos que favorecen la participación del alumnado con </a:t>
            </a:r>
            <a:r>
              <a:rPr lang="es-ES" dirty="0" err="1"/>
              <a:t>nees</a:t>
            </a:r>
            <a:r>
              <a:rPr lang="es-ES" dirty="0"/>
              <a:t> en las </a:t>
            </a:r>
            <a:r>
              <a:rPr lang="es-ES" dirty="0" err="1"/>
              <a:t>ed</a:t>
            </a:r>
            <a:r>
              <a:rPr lang="es-ES" dirty="0"/>
              <a:t> (I)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u="sng" dirty="0"/>
              <a:t>PARA EL ALUMNADO CON DISCAPACIDAD VISUAL:</a:t>
            </a:r>
          </a:p>
          <a:p>
            <a:pPr lvl="1"/>
            <a:r>
              <a:rPr lang="es-ES" dirty="0"/>
              <a:t>Pruebas ampliadas (en papel).</a:t>
            </a:r>
          </a:p>
          <a:p>
            <a:pPr lvl="1"/>
            <a:r>
              <a:rPr lang="es-ES" dirty="0"/>
              <a:t>Posibilidad de ampliar la pantalla o añadir una pantalla más grande al ordenador </a:t>
            </a:r>
            <a:r>
              <a:rPr lang="es-ES" dirty="0" err="1"/>
              <a:t>eskola</a:t>
            </a:r>
            <a:r>
              <a:rPr lang="es-ES" dirty="0"/>
              <a:t> 2.0.</a:t>
            </a:r>
          </a:p>
          <a:p>
            <a:pPr lvl="1"/>
            <a:r>
              <a:rPr lang="es-ES" dirty="0"/>
              <a:t>Pruebas en braille.</a:t>
            </a:r>
          </a:p>
          <a:p>
            <a:pPr lvl="1"/>
            <a:r>
              <a:rPr lang="es-ES" dirty="0"/>
              <a:t>Adaptación de los formatos de las pruebas (con criterios del CRI).</a:t>
            </a:r>
          </a:p>
          <a:p>
            <a:pPr lvl="1"/>
            <a:r>
              <a:rPr lang="es-ES" dirty="0"/>
              <a:t>Apoyos tecnológicos habituales del aula.</a:t>
            </a:r>
          </a:p>
          <a:p>
            <a:pPr lvl="1"/>
            <a:r>
              <a:rPr lang="es-ES" dirty="0"/>
              <a:t>Apoyo del personal del CRI los días de las pruebas.</a:t>
            </a:r>
          </a:p>
          <a:p>
            <a:pPr lvl="1"/>
            <a:r>
              <a:rPr lang="es-ES" dirty="0"/>
              <a:t>Apoyo de otras personas (pt, especialista de apoyo educativo …).</a:t>
            </a:r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 fontScale="90000"/>
          </a:bodyPr>
          <a:lstStyle/>
          <a:p>
            <a:r>
              <a:rPr lang="es-ES" dirty="0"/>
              <a:t>RECURSOS QUE FAVORECEN LA PARTICIPACIÓN DEL ALUMNADO CON NEES EN LAS ED(II)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85000" lnSpcReduction="10000"/>
          </a:bodyPr>
          <a:lstStyle/>
          <a:p>
            <a:r>
              <a:rPr lang="es-ES" u="sng" dirty="0"/>
              <a:t>PARA EL ALUMNADO CON DISCAPACIDAD AUDITIVA:</a:t>
            </a:r>
          </a:p>
          <a:p>
            <a:pPr lvl="1"/>
            <a:r>
              <a:rPr lang="es-ES" dirty="0"/>
              <a:t>Desde la ED13 </a:t>
            </a:r>
            <a:r>
              <a:rPr lang="es-ES" b="1" dirty="0"/>
              <a:t>videos signados </a:t>
            </a:r>
            <a:r>
              <a:rPr lang="es-ES" dirty="0"/>
              <a:t>para alumnado con lengua de signos en las pruebas de comprensión oral en:</a:t>
            </a:r>
          </a:p>
          <a:p>
            <a:pPr lvl="2"/>
            <a:r>
              <a:rPr lang="es-ES" dirty="0"/>
              <a:t>Competencia en comunicación lingüística en castellano.</a:t>
            </a:r>
          </a:p>
          <a:p>
            <a:pPr lvl="2"/>
            <a:r>
              <a:rPr lang="es-ES" dirty="0"/>
              <a:t>Competencia en comunicación lingüística en euskara.</a:t>
            </a:r>
          </a:p>
          <a:p>
            <a:pPr lvl="1"/>
            <a:r>
              <a:rPr lang="es-ES" dirty="0"/>
              <a:t>Posibilidad de estar presentes Intérpretes de Lengua de Signos en las aulas los días de evaluación.</a:t>
            </a:r>
          </a:p>
          <a:p>
            <a:pPr lvl="1"/>
            <a:r>
              <a:rPr lang="es-ES" dirty="0"/>
              <a:t>Apoyos de otras personas (PT, Coordinadores territoriales de alumnado con sordera, Especialistas de Apoyo Educativo…).</a:t>
            </a:r>
          </a:p>
          <a:p>
            <a:pPr lvl="1"/>
            <a:r>
              <a:rPr lang="es-ES" dirty="0"/>
              <a:t>Uso de auriculares en las pruebas de Comprensión oral para alumnado con resto auditivo.</a:t>
            </a:r>
            <a:endParaRPr lang="es-ES" dirty="0">
              <a:solidFill>
                <a:srgbClr val="FF0000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RECURSOS QUE FAVORECEN LA PARTICIPACIÓN DEL ALUMNADO CON NEES (</a:t>
            </a:r>
            <a:r>
              <a:rPr lang="es-ES" dirty="0" err="1"/>
              <a:t>iii</a:t>
            </a:r>
            <a:r>
              <a:rPr lang="es-ES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u="sng" dirty="0"/>
              <a:t>PARA ALUMNADO CON OTRAS NECESIDADES </a:t>
            </a:r>
            <a:r>
              <a:rPr lang="es-ES" dirty="0"/>
              <a:t>(Dislexias, </a:t>
            </a:r>
            <a:r>
              <a:rPr lang="es-ES" dirty="0" err="1"/>
              <a:t>TGDs</a:t>
            </a:r>
            <a:r>
              <a:rPr lang="es-ES" dirty="0"/>
              <a:t>, discapacidades motrices…):</a:t>
            </a:r>
          </a:p>
          <a:p>
            <a:pPr lvl="1"/>
            <a:r>
              <a:rPr lang="es-ES" dirty="0"/>
              <a:t>Apoyo personal educativo( </a:t>
            </a:r>
            <a:r>
              <a:rPr lang="es-ES" dirty="0" err="1"/>
              <a:t>PTs</a:t>
            </a:r>
            <a:r>
              <a:rPr lang="es-ES" dirty="0"/>
              <a:t>, Especialista de Apoyo Educativo…).</a:t>
            </a:r>
          </a:p>
          <a:p>
            <a:pPr lvl="1"/>
            <a:r>
              <a:rPr lang="es-ES" dirty="0"/>
              <a:t>Uso de recursos tecnológicos específicos de aula compatibles con los ordenadores </a:t>
            </a:r>
            <a:r>
              <a:rPr lang="es-ES" dirty="0" err="1"/>
              <a:t>Eskola</a:t>
            </a:r>
            <a:r>
              <a:rPr lang="es-ES" dirty="0"/>
              <a:t> 2.0 (pantallas, teclados…).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Retos pendientes del </a:t>
            </a:r>
            <a:r>
              <a:rPr lang="es-ES" dirty="0" err="1"/>
              <a:t>isei-ivei</a:t>
            </a:r>
            <a:r>
              <a:rPr lang="es-ES" dirty="0"/>
              <a:t> en relación con la </a:t>
            </a:r>
            <a:r>
              <a:rPr lang="es-ES" dirty="0" err="1"/>
              <a:t>inclusividad</a:t>
            </a:r>
            <a:r>
              <a:rPr lang="es-ES" dirty="0"/>
              <a:t> en las evaluaciones: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Mejorar las coordinaciones con los organismos, los </a:t>
            </a:r>
            <a:r>
              <a:rPr lang="es-ES"/>
              <a:t>servicios específicos…</a:t>
            </a:r>
            <a:endParaRPr lang="es-ES" dirty="0"/>
          </a:p>
          <a:p>
            <a:r>
              <a:rPr lang="es-ES" dirty="0"/>
              <a:t>Resolver el tema de los tiempos.</a:t>
            </a:r>
          </a:p>
          <a:p>
            <a:r>
              <a:rPr lang="es-ES" dirty="0"/>
              <a:t>Mejorar los aspectos tecnológicos (lectores de pantalla, archivos XML,  compatibilidades con </a:t>
            </a:r>
            <a:r>
              <a:rPr lang="es-ES" dirty="0" err="1"/>
              <a:t>JAWs</a:t>
            </a:r>
            <a:r>
              <a:rPr lang="es-ES" dirty="0"/>
              <a:t> o LAMBDA…</a:t>
            </a:r>
          </a:p>
          <a:p>
            <a:r>
              <a:rPr lang="es-ES" dirty="0"/>
              <a:t>Mejora continua: pruebas que respondan cada vez más al Diseño Universal de Accesibilidad (DUA).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 algn="ctr">
              <a:buNone/>
            </a:pPr>
            <a:r>
              <a:rPr lang="es-ES" dirty="0"/>
              <a:t>MILA ESKER!!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457200"/>
            <a:ext cx="7659959" cy="838200"/>
          </a:xfrm>
        </p:spPr>
        <p:txBody>
          <a:bodyPr/>
          <a:lstStyle/>
          <a:p>
            <a:r>
              <a:rPr lang="es-ES" dirty="0"/>
              <a:t>Desarrollo de la ponencia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47528" y="1554162"/>
            <a:ext cx="7144072" cy="4525963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¿Qué es el ISEI-IVEI?</a:t>
            </a:r>
          </a:p>
          <a:p>
            <a:r>
              <a:rPr lang="es-ES" dirty="0"/>
              <a:t>Investigaciones relacionadas con las </a:t>
            </a:r>
            <a:r>
              <a:rPr lang="es-ES" dirty="0" err="1"/>
              <a:t>NEEs</a:t>
            </a:r>
            <a:r>
              <a:rPr lang="es-ES" dirty="0"/>
              <a:t>  </a:t>
            </a:r>
          </a:p>
          <a:p>
            <a:r>
              <a:rPr lang="es-ES" dirty="0"/>
              <a:t>El alumnado con </a:t>
            </a:r>
            <a:r>
              <a:rPr lang="es-ES" dirty="0" err="1">
                <a:solidFill>
                  <a:schemeClr val="tx1"/>
                </a:solidFill>
              </a:rPr>
              <a:t>NEEs</a:t>
            </a:r>
            <a:r>
              <a:rPr lang="es-ES" dirty="0">
                <a:solidFill>
                  <a:schemeClr val="tx1"/>
                </a:solidFill>
              </a:rPr>
              <a:t> en las evaluaciones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Tipos de evaluaciones </a:t>
            </a:r>
            <a:r>
              <a:rPr lang="es-ES" dirty="0"/>
              <a:t>que realizamos (Internacionales, propias de la CAPV …)</a:t>
            </a:r>
          </a:p>
          <a:p>
            <a:pPr lvl="1"/>
            <a:r>
              <a:rPr lang="es-ES" dirty="0"/>
              <a:t>Las Evaluaciones de Diagnóstico en 4º de EP y 2º de ESO(ED)</a:t>
            </a:r>
          </a:p>
          <a:p>
            <a:pPr lvl="2"/>
            <a:r>
              <a:rPr lang="es-ES" dirty="0"/>
              <a:t>Participación de alumnado con </a:t>
            </a:r>
            <a:r>
              <a:rPr lang="es-ES" dirty="0" err="1"/>
              <a:t>NEEs</a:t>
            </a:r>
            <a:endParaRPr lang="es-ES" dirty="0"/>
          </a:p>
          <a:p>
            <a:pPr lvl="2"/>
            <a:r>
              <a:rPr lang="es-ES" dirty="0"/>
              <a:t>Decisiones tomadas de carácter inclusivo</a:t>
            </a:r>
          </a:p>
          <a:p>
            <a:pPr lvl="2"/>
            <a:r>
              <a:rPr lang="es-ES" dirty="0"/>
              <a:t>Retos</a:t>
            </a:r>
          </a:p>
        </p:txBody>
      </p:sp>
      <p:sp>
        <p:nvSpPr>
          <p:cNvPr id="4" name="Arc 13"/>
          <p:cNvSpPr/>
          <p:nvPr/>
        </p:nvSpPr>
        <p:spPr>
          <a:xfrm>
            <a:off x="-1611776" y="0"/>
            <a:ext cx="3312368" cy="6858000"/>
          </a:xfrm>
          <a:prstGeom prst="arc">
            <a:avLst>
              <a:gd name="adj1" fmla="val 16200000"/>
              <a:gd name="adj2" fmla="val 5370932"/>
            </a:avLst>
          </a:prstGeom>
          <a:solidFill>
            <a:schemeClr val="bg2"/>
          </a:solidFill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rc 18"/>
          <p:cNvSpPr/>
          <p:nvPr/>
        </p:nvSpPr>
        <p:spPr>
          <a:xfrm>
            <a:off x="-1479592" y="2093640"/>
            <a:ext cx="3048000" cy="3048000"/>
          </a:xfrm>
          <a:prstGeom prst="arc">
            <a:avLst>
              <a:gd name="adj1" fmla="val 16200000"/>
              <a:gd name="adj2" fmla="val 5359794"/>
            </a:avLst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>
            <a:innerShdw blurRad="304800" dist="50800" dir="18900000">
              <a:prstClr val="black">
                <a:alpha val="14000"/>
              </a:prstClr>
            </a:innerShdw>
          </a:effectLst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 rot="7891429">
            <a:off x="-548104" y="2622818"/>
            <a:ext cx="2952397" cy="253596"/>
            <a:chOff x="-3200400" y="3314700"/>
            <a:chExt cx="6246420" cy="228600"/>
          </a:xfrm>
          <a:solidFill>
            <a:schemeClr val="bg2"/>
          </a:solidFill>
        </p:grpSpPr>
        <p:sp>
          <p:nvSpPr>
            <p:cNvPr id="7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grpFill/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_trad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ounded Rectangle 2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grpFill/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_trad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el </a:t>
            </a:r>
            <a:r>
              <a:rPr lang="es-ES" dirty="0" err="1"/>
              <a:t>isei-ivei</a:t>
            </a:r>
            <a:r>
              <a:rPr lang="es-ES" dirty="0"/>
              <a:t>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2136" y="1554163"/>
            <a:ext cx="843212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Investigaciones en torno a las </a:t>
            </a:r>
            <a:r>
              <a:rPr lang="es-ES" dirty="0" err="1"/>
              <a:t>nees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1357300"/>
            <a:ext cx="2000263" cy="283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143248"/>
            <a:ext cx="2022675" cy="27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428736"/>
            <a:ext cx="2003616" cy="28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3071810"/>
            <a:ext cx="2099604" cy="3017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545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OTRAS INVESTIGACIONES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PERCEPCIÓN DE LA EDUCACIÓN INCLUSIVA EN LOS CENTROS DE ESO DEL PAÍS VASCO</a:t>
            </a:r>
          </a:p>
          <a:p>
            <a:pPr algn="ctr">
              <a:buNone/>
            </a:pPr>
            <a:r>
              <a:rPr lang="es-ES" sz="2000" dirty="0"/>
              <a:t>(en colaboración con el Consejo Escolar de Euskadi, el </a:t>
            </a:r>
            <a:r>
              <a:rPr lang="es-ES" sz="2000" dirty="0" err="1"/>
              <a:t>Berritzegune</a:t>
            </a:r>
            <a:r>
              <a:rPr lang="es-ES" sz="2000" dirty="0"/>
              <a:t> </a:t>
            </a:r>
            <a:r>
              <a:rPr lang="es-ES" sz="2000" dirty="0" err="1"/>
              <a:t>Nagusia,Inspección</a:t>
            </a:r>
            <a:r>
              <a:rPr lang="es-ES" sz="2000" dirty="0"/>
              <a:t> y la Jefatura Territorial de </a:t>
            </a:r>
            <a:r>
              <a:rPr lang="es-ES" sz="2000" dirty="0" err="1"/>
              <a:t>Bizkaia</a:t>
            </a:r>
            <a:r>
              <a:rPr lang="es-ES" sz="2000" dirty="0"/>
              <a:t>)</a:t>
            </a:r>
          </a:p>
          <a:p>
            <a:pPr algn="ctr">
              <a:buNone/>
            </a:pPr>
            <a:endParaRPr lang="es-ES" sz="2000" dirty="0"/>
          </a:p>
        </p:txBody>
      </p:sp>
      <p:sp>
        <p:nvSpPr>
          <p:cNvPr id="4" name="3 Flecha derecha">
            <a:hlinkClick r:id="rId2" action="ppaction://hlinkpres?slideindex=1&amp;slidetitle="/>
          </p:cNvPr>
          <p:cNvSpPr/>
          <p:nvPr/>
        </p:nvSpPr>
        <p:spPr>
          <a:xfrm>
            <a:off x="6500826" y="4143380"/>
            <a:ext cx="1785950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Otras investigaciones 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43932" cy="350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71536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El alumnado con </a:t>
            </a:r>
            <a:r>
              <a:rPr lang="es-ES" sz="2800" dirty="0" err="1"/>
              <a:t>nees</a:t>
            </a:r>
            <a:r>
              <a:rPr lang="es-ES" sz="2800" dirty="0"/>
              <a:t> en las evaluaciones (i)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EVALUACIONES INTERNACIONALES (</a:t>
            </a:r>
            <a:r>
              <a:rPr lang="es-ES" dirty="0" err="1"/>
              <a:t>muestrales</a:t>
            </a:r>
            <a:r>
              <a:rPr lang="es-ES" dirty="0"/>
              <a:t>):</a:t>
            </a:r>
          </a:p>
          <a:p>
            <a:pPr lvl="1"/>
            <a:r>
              <a:rPr lang="es-ES" dirty="0"/>
              <a:t>PISA (PISA 2003-20</a:t>
            </a:r>
            <a:r>
              <a:rPr lang="es-ES" dirty="0">
                <a:solidFill>
                  <a:schemeClr val="tx1"/>
                </a:solidFill>
              </a:rPr>
              <a:t>06-</a:t>
            </a:r>
            <a:r>
              <a:rPr lang="es-ES" dirty="0"/>
              <a:t>2009-2012-2015)  PARA ALUMNADO DE 15 AÑOS</a:t>
            </a:r>
          </a:p>
          <a:p>
            <a:pPr lvl="1"/>
            <a:r>
              <a:rPr lang="es-ES" dirty="0"/>
              <a:t>PIRLS (LECTURA EN 4º DE E. </a:t>
            </a:r>
            <a:r>
              <a:rPr lang="es-ES" dirty="0">
                <a:solidFill>
                  <a:schemeClr val="tx1"/>
                </a:solidFill>
              </a:rPr>
              <a:t>PRIMARIA)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TIMSS (MATEMÁTICAS  Y CIENCIAS EN 2º ESO)</a:t>
            </a:r>
          </a:p>
          <a:p>
            <a:pPr lvl="1"/>
            <a:endParaRPr lang="es-ES" dirty="0"/>
          </a:p>
          <a:p>
            <a:pPr lvl="1" algn="ctr">
              <a:buNone/>
            </a:pPr>
            <a:r>
              <a:rPr lang="es-ES" dirty="0"/>
              <a:t>(En estas evaluaciones los criterios de participación vienen establecidos y el alumnado con </a:t>
            </a:r>
            <a:r>
              <a:rPr lang="es-ES" dirty="0" err="1"/>
              <a:t>NEEs</a:t>
            </a:r>
            <a:r>
              <a:rPr lang="es-ES" dirty="0"/>
              <a:t> no participa)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EL ALUMNADO CON NEES EN LAS EVALUACIONES (II)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EVALUACIONES PROPIAS DE LA CAPV:</a:t>
            </a:r>
          </a:p>
          <a:p>
            <a:pPr lvl="1"/>
            <a:r>
              <a:rPr lang="es-ES" dirty="0"/>
              <a:t>LAS EVALUACIONES DE DIAGNÓSTICO (ED):</a:t>
            </a:r>
          </a:p>
          <a:p>
            <a:pPr lvl="2"/>
            <a:r>
              <a:rPr lang="es-ES" dirty="0"/>
              <a:t>ALUMNADO DE 4º DE EDUCACIÓN PRIMARIA</a:t>
            </a:r>
          </a:p>
          <a:p>
            <a:pPr lvl="2"/>
            <a:r>
              <a:rPr lang="es-ES" dirty="0"/>
              <a:t>ALUMNADO DE 2º DE ESO</a:t>
            </a:r>
          </a:p>
          <a:p>
            <a:pPr lvl="1"/>
            <a:r>
              <a:rPr lang="es-ES" dirty="0"/>
              <a:t>LAS EVALUACIONES DE HEZIBERRI 2020:</a:t>
            </a:r>
          </a:p>
          <a:p>
            <a:pPr lvl="2"/>
            <a:r>
              <a:rPr lang="es-ES" dirty="0"/>
              <a:t>ALUMNADO DE 3º DE EDUCACIÓN PRIMARIA</a:t>
            </a:r>
          </a:p>
          <a:p>
            <a:pPr lvl="2"/>
            <a:r>
              <a:rPr lang="es-ES" dirty="0"/>
              <a:t>ALUMNADO DE 6º DE EDUCACIÓN PRIMARIA</a:t>
            </a:r>
          </a:p>
          <a:p>
            <a:pPr lvl="2"/>
            <a:r>
              <a:rPr lang="es-ES" dirty="0"/>
              <a:t>ALUMNADO DE SECUNDARIA</a:t>
            </a:r>
            <a:endParaRPr lang="es-ES" dirty="0">
              <a:solidFill>
                <a:srgbClr val="FF0000"/>
              </a:solidFill>
            </a:endParaRPr>
          </a:p>
          <a:p>
            <a:pPr lvl="1"/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EL ALUMNADO CON NEES EN LAS EVALUACIONES (II)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CARACTERÍTICAS DE LAS EVALUACIONES DE DIAGNÓSTICO (ED) :</a:t>
            </a:r>
          </a:p>
          <a:p>
            <a:pPr lvl="1"/>
            <a:r>
              <a:rPr lang="es-ES" dirty="0"/>
              <a:t>CENSALES PARA ALUMNADO DE 4º DE EP Y 2º DE ESO</a:t>
            </a:r>
            <a:endParaRPr lang="es-ES" sz="4100" dirty="0">
              <a:solidFill>
                <a:srgbClr val="FF0000"/>
              </a:solidFill>
            </a:endParaRPr>
          </a:p>
          <a:p>
            <a:pPr lvl="1"/>
            <a:r>
              <a:rPr lang="es-ES" dirty="0"/>
              <a:t>EXTERNAS</a:t>
            </a:r>
          </a:p>
          <a:p>
            <a:pPr lvl="1"/>
            <a:r>
              <a:rPr lang="es-ES" dirty="0"/>
              <a:t>ESTANDARIZADAS</a:t>
            </a:r>
          </a:p>
          <a:p>
            <a:pPr lvl="1"/>
            <a:r>
              <a:rPr lang="es-ES" dirty="0"/>
              <a:t>SE HAN REALIZADO 5 EVALUACIONES A LO LARGO DE 7 CURSOS:</a:t>
            </a:r>
          </a:p>
          <a:p>
            <a:pPr lvl="2"/>
            <a:r>
              <a:rPr lang="es-ES" dirty="0"/>
              <a:t>En papel (</a:t>
            </a:r>
            <a:r>
              <a:rPr lang="es-ES" dirty="0">
                <a:solidFill>
                  <a:schemeClr val="tx1"/>
                </a:solidFill>
              </a:rPr>
              <a:t>ED09 / ED10 / ED11)</a:t>
            </a:r>
          </a:p>
          <a:p>
            <a:pPr lvl="2"/>
            <a:r>
              <a:rPr lang="es-ES" dirty="0">
                <a:solidFill>
                  <a:schemeClr val="tx1"/>
                </a:solidFill>
              </a:rPr>
              <a:t>En ordenador (ED13 / ED15) </a:t>
            </a:r>
          </a:p>
          <a:p>
            <a:pPr lvl="1"/>
            <a:r>
              <a:rPr lang="es-ES" dirty="0"/>
              <a:t>DURAN 2 DÍAS</a:t>
            </a:r>
          </a:p>
          <a:p>
            <a:pPr lvl="1"/>
            <a:r>
              <a:rPr lang="es-ES" dirty="0"/>
              <a:t>SE EVALÚAN COMPETENCIAS BÁSICAS:</a:t>
            </a:r>
          </a:p>
          <a:p>
            <a:pPr lvl="3"/>
            <a:r>
              <a:rPr lang="es-ES" dirty="0"/>
              <a:t>COMUNICACIÓN LINGÜÍSTICA (EUSKARA, INGLÉS  Y CASTELLANO)</a:t>
            </a:r>
          </a:p>
          <a:p>
            <a:pPr lvl="3"/>
            <a:r>
              <a:rPr lang="es-ES" dirty="0"/>
              <a:t>COMPETENCIA MATEMÁTICA</a:t>
            </a:r>
          </a:p>
          <a:p>
            <a:pPr lvl="3"/>
            <a:r>
              <a:rPr lang="es-ES" dirty="0"/>
              <a:t>COMPETENCIA CIENTÍFICA, TECNOLÓGICA Y DE LA SALUD</a:t>
            </a:r>
          </a:p>
          <a:p>
            <a:pPr lvl="3"/>
            <a:r>
              <a:rPr lang="es-ES" dirty="0"/>
              <a:t>APRENDER A APRENDER </a:t>
            </a:r>
          </a:p>
          <a:p>
            <a:pPr lvl="3"/>
            <a:r>
              <a:rPr lang="es-ES" dirty="0"/>
              <a:t>COMPETENCIA SOCIAL Y CIUDADANA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655</TotalTime>
  <Words>820</Words>
  <Application>Microsoft Office PowerPoint</Application>
  <PresentationFormat>Presentación en pantalla (4:3)</PresentationFormat>
  <Paragraphs>91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Calibri</vt:lpstr>
      <vt:lpstr>Franklin Gothic Book</vt:lpstr>
      <vt:lpstr>Franklin Gothic Medium</vt:lpstr>
      <vt:lpstr>Wingdings 2</vt:lpstr>
      <vt:lpstr>Viajes</vt:lpstr>
      <vt:lpstr>LAS INVESTIGACIones Y LAs EVALUACIones en el ISEI-IVEI en torno al alumnado con NEEs </vt:lpstr>
      <vt:lpstr>Desarrollo de la ponencia</vt:lpstr>
      <vt:lpstr>¿Qué es el isei-ivei?</vt:lpstr>
      <vt:lpstr>Investigaciones en torno a las nees</vt:lpstr>
      <vt:lpstr>OTRAS INVESTIGACIONES</vt:lpstr>
      <vt:lpstr>Otras investigaciones </vt:lpstr>
      <vt:lpstr>El alumnado con nees en las evaluaciones (i)</vt:lpstr>
      <vt:lpstr>EL ALUMNADO CON NEES EN LAS EVALUACIONES (II)</vt:lpstr>
      <vt:lpstr>EL ALUMNADO CON NEES EN LAS EVALUACIONES (II)</vt:lpstr>
      <vt:lpstr>el alumnado con nees y otros en las ED</vt:lpstr>
      <vt:lpstr>Tabla para la introducción de los datos del alumnado</vt:lpstr>
      <vt:lpstr>Datos de participación del alumnado con nees en las ed</vt:lpstr>
      <vt:lpstr>Datos de participación del alumnado con nees en las ed</vt:lpstr>
      <vt:lpstr>Recursos que favorecen la participación del alumnado con nees en las ed (I)</vt:lpstr>
      <vt:lpstr>RECURSOS QUE FAVORECEN LA PARTICIPACIÓN DEL ALUMNADO CON NEES EN LAS ED(II)</vt:lpstr>
      <vt:lpstr>RECURSOS QUE FAVORECEN LA PARTICIPACIÓN DEL ALUMNADO CON NEES (iii)</vt:lpstr>
      <vt:lpstr>Retos pendientes del isei-ivei en relación con la inclusividad en las evaluaciones: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NEEs EN LA INVESTIGACIÓN Y EN LA EVALUACIÓN DESDE EL ISEI-IVEI</dc:title>
  <dc:creator>Araceli-A</dc:creator>
  <cp:lastModifiedBy>Ana Hornos</cp:lastModifiedBy>
  <cp:revision>70</cp:revision>
  <dcterms:created xsi:type="dcterms:W3CDTF">2016-06-16T11:04:18Z</dcterms:created>
  <dcterms:modified xsi:type="dcterms:W3CDTF">2016-06-22T07:54:45Z</dcterms:modified>
</cp:coreProperties>
</file>